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74" r:id="rId3"/>
    <p:sldId id="291" r:id="rId4"/>
    <p:sldId id="279" r:id="rId5"/>
    <p:sldId id="289" r:id="rId6"/>
    <p:sldId id="277" r:id="rId7"/>
    <p:sldId id="280" r:id="rId8"/>
    <p:sldId id="281" r:id="rId9"/>
    <p:sldId id="292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alyn Butts" initials="JB" lastIdx="1" clrIdx="0">
    <p:extLst>
      <p:ext uri="{19B8F6BF-5375-455C-9EA6-DF929625EA0E}">
        <p15:presenceInfo xmlns:p15="http://schemas.microsoft.com/office/powerpoint/2012/main" userId="S::jbutts@fsu.edu::0791c5e2-2143-45a3-91c1-87e09b557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  <a:srgbClr val="CEB888"/>
    <a:srgbClr val="A1967E"/>
    <a:srgbClr val="3C1821"/>
    <a:srgbClr val="362C16"/>
    <a:srgbClr val="F8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 autoAdjust="0"/>
    <p:restoredTop sz="86925" autoAdjust="0"/>
  </p:normalViewPr>
  <p:slideViewPr>
    <p:cSldViewPr snapToGrid="0">
      <p:cViewPr varScale="1">
        <p:scale>
          <a:sx n="94" d="100"/>
          <a:sy n="94" d="100"/>
        </p:scale>
        <p:origin x="1194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Galeano Cabral" userId="9c68e90f-6c25-4d49-ac8f-567b35241b57" providerId="ADAL" clId="{DE1E0CEE-A0E8-46BB-87C9-D23C29E644FF}"/>
    <pc:docChg chg="custSel modSld">
      <pc:chgData name="Jorge Galeano Cabral" userId="9c68e90f-6c25-4d49-ac8f-567b35241b57" providerId="ADAL" clId="{DE1E0CEE-A0E8-46BB-87C9-D23C29E644FF}" dt="2022-11-05T02:49:28.367" v="48" actId="20577"/>
      <pc:docMkLst>
        <pc:docMk/>
      </pc:docMkLst>
      <pc:sldChg chg="modSp mod">
        <pc:chgData name="Jorge Galeano Cabral" userId="9c68e90f-6c25-4d49-ac8f-567b35241b57" providerId="ADAL" clId="{DE1E0CEE-A0E8-46BB-87C9-D23C29E644FF}" dt="2022-11-05T02:48:17.108" v="1" actId="1076"/>
        <pc:sldMkLst>
          <pc:docMk/>
          <pc:sldMk cId="2346508002" sldId="274"/>
        </pc:sldMkLst>
        <pc:picChg chg="mod">
          <ac:chgData name="Jorge Galeano Cabral" userId="9c68e90f-6c25-4d49-ac8f-567b35241b57" providerId="ADAL" clId="{DE1E0CEE-A0E8-46BB-87C9-D23C29E644FF}" dt="2022-11-05T02:48:17.108" v="1" actId="1076"/>
          <ac:picMkLst>
            <pc:docMk/>
            <pc:sldMk cId="2346508002" sldId="274"/>
            <ac:picMk id="2" creationId="{00000000-0000-0000-0000-000000000000}"/>
          </ac:picMkLst>
        </pc:picChg>
      </pc:sldChg>
      <pc:sldChg chg="modSp mod">
        <pc:chgData name="Jorge Galeano Cabral" userId="9c68e90f-6c25-4d49-ac8f-567b35241b57" providerId="ADAL" clId="{DE1E0CEE-A0E8-46BB-87C9-D23C29E644FF}" dt="2022-11-05T02:49:28.367" v="48" actId="20577"/>
        <pc:sldMkLst>
          <pc:docMk/>
          <pc:sldMk cId="812639236" sldId="292"/>
        </pc:sldMkLst>
        <pc:spChg chg="mod">
          <ac:chgData name="Jorge Galeano Cabral" userId="9c68e90f-6c25-4d49-ac8f-567b35241b57" providerId="ADAL" clId="{DE1E0CEE-A0E8-46BB-87C9-D23C29E644FF}" dt="2022-11-05T02:49:28.367" v="48" actId="20577"/>
          <ac:spMkLst>
            <pc:docMk/>
            <pc:sldMk cId="812639236" sldId="292"/>
            <ac:spMk id="10" creationId="{E5F03752-56BB-394D-B828-0740FAB9F7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6460C3-A08B-474D-93ED-714C1E675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9AEA9-7356-E74F-9AC3-292BB11893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E57EF-CC4D-8D4B-B136-474914DB898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01CC8-05A3-C847-B358-1740146E0B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EC4D2-A663-5542-91DB-B088A8AF5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5D9E-2ACF-1F46-AF4F-8F4FFFFF5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84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B0DBD-8B41-BA45-90B1-D8C776E06F8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B3895-8F41-164F-8F08-E419849D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20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7827-79E5-45F6-B3A4-3D662F369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7827-79E5-45F6-B3A4-3D662F369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7827-79E5-45F6-B3A4-3D662F369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E8D94-2338-4449-B5BF-482E562E65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7827-79E5-45F6-B3A4-3D662F369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11C8-2D61-473B-877D-80E7844A3D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5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E05D-178D-49B4-9353-2F41A0E057B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2CBD20F-0AF0-F541-B4E1-34212445F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5" y="1501783"/>
            <a:ext cx="3832494" cy="38544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4D5777-1F75-E444-9A53-EEACF6630BED}"/>
              </a:ext>
            </a:extLst>
          </p:cNvPr>
          <p:cNvSpPr txBox="1"/>
          <p:nvPr/>
        </p:nvSpPr>
        <p:spPr>
          <a:xfrm>
            <a:off x="4801594" y="2009984"/>
            <a:ext cx="6622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Baskerville Old Face" panose="02020602080505020303" pitchFamily="18" charset="0"/>
                <a:ea typeface="Abraham Lincoln" pitchFamily="2" charset="0"/>
                <a:cs typeface="+mn-cs"/>
              </a:rPr>
              <a:t>The Congress of Graduate Students (COGS)</a:t>
            </a:r>
          </a:p>
        </p:txBody>
      </p:sp>
    </p:spTree>
    <p:extLst>
      <p:ext uri="{BB962C8B-B14F-4D97-AF65-F5344CB8AC3E}">
        <p14:creationId xmlns:p14="http://schemas.microsoft.com/office/powerpoint/2010/main" val="396513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2" t="17392"/>
          <a:stretch/>
        </p:blipFill>
        <p:spPr>
          <a:xfrm rot="5400000">
            <a:off x="-2900577" y="-821033"/>
            <a:ext cx="8407752" cy="9661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5400000">
            <a:off x="-380427" y="-2551732"/>
            <a:ext cx="6845062" cy="11758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885" y="93031"/>
            <a:ext cx="6294315" cy="685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104" y="244942"/>
            <a:ext cx="839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Abraham Lincoln" pitchFamily="2" charset="0"/>
                <a:cs typeface="+mn-cs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28C1E-3835-9E4E-BDF3-C48816E77DFE}"/>
              </a:ext>
            </a:extLst>
          </p:cNvPr>
          <p:cNvSpPr txBox="1"/>
          <p:nvPr/>
        </p:nvSpPr>
        <p:spPr>
          <a:xfrm>
            <a:off x="2759735" y="3548103"/>
            <a:ext cx="1111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0142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3964">
            <a:off x="9437977" y="1121933"/>
            <a:ext cx="8093671" cy="8093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b="34422"/>
          <a:stretch/>
        </p:blipFill>
        <p:spPr>
          <a:xfrm rot="15606995" flipH="1">
            <a:off x="5267815" y="1146610"/>
            <a:ext cx="8429940" cy="70464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0800000">
            <a:off x="0" y="0"/>
            <a:ext cx="10544051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950" y="0"/>
            <a:ext cx="51418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84" y="2188164"/>
            <a:ext cx="4879906" cy="3353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0123" y="433838"/>
            <a:ext cx="7791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What is COGS &amp; What Do We Do?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4DA47-C28B-4CFF-B42D-C46C92C93588}"/>
              </a:ext>
            </a:extLst>
          </p:cNvPr>
          <p:cNvSpPr txBox="1"/>
          <p:nvPr/>
        </p:nvSpPr>
        <p:spPr>
          <a:xfrm>
            <a:off x="1773215" y="2298685"/>
            <a:ext cx="6834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Congress of Graduate Students (COGS) is the official representative body of graduate students at Florida State University.  COGS is the part of student government dedicated to graduate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COGS Budget is allocated by SGA, each year we get 50% of graduate student A&amp;S Fees (This has been increased in the last year, previously we were only receiving 30% of graduate A&amp;S fees)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pleGothic" panose="02000500000000000000" pitchFamily="2" charset="0"/>
              </a:rPr>
              <a:t>COGS Budget Historically: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pleGothic" panose="02000500000000000000" pitchFamily="2" charset="0"/>
              </a:rPr>
              <a:t>2018-19: $567,200.00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pleGothic" panose="02000500000000000000" pitchFamily="2" charset="0"/>
              </a:rPr>
              <a:t>2019-20: $562,400.00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pleGothic" panose="02000500000000000000" pitchFamily="2" charset="0"/>
              </a:rPr>
              <a:t>2020-21: $580,000.00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pleGothic" panose="02000500000000000000" pitchFamily="2" charset="0"/>
              </a:rPr>
              <a:t>2021-22: $609,000.00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pleGothic" panose="02000500000000000000" pitchFamily="2" charset="0"/>
              </a:rPr>
              <a:t>2022-23: $1,265,303.00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ppleGothic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0D8345-C5FE-4648-9188-0B079589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t="23355" r="26210" b="6029"/>
          <a:stretch/>
        </p:blipFill>
        <p:spPr>
          <a:xfrm>
            <a:off x="-2953280" y="48371"/>
            <a:ext cx="4127156" cy="70927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6327" y="331788"/>
            <a:ext cx="1018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COGS Spending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F03752-56BB-394D-B828-0740FAB9F7C4}"/>
              </a:ext>
            </a:extLst>
          </p:cNvPr>
          <p:cNvSpPr txBox="1">
            <a:spLocks/>
          </p:cNvSpPr>
          <p:nvPr/>
        </p:nvSpPr>
        <p:spPr>
          <a:xfrm>
            <a:off x="913077" y="15385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Three major categories of spending: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Funding for Registered Student Organizations (RSOs).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RSO funding is geared towards the organization of professional and/or cultural events across campus that aim to promote the professional development of FSU Graduate students, as well as the Diversity, Equity and Inclusion mission of the university.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Over 100 Graduate RSOs are funded!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COGS conference grants.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Attendance Grants: $150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Presentation Grants: $250 (National) $600 (International)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Other Big </a:t>
            </a: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icket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 items: FSU Childcare ($300,000), Overhead ($180,000), SGA Salaries ($142,000), The Globe ($95,000)</a:t>
            </a:r>
          </a:p>
        </p:txBody>
      </p:sp>
    </p:spTree>
    <p:extLst>
      <p:ext uri="{BB962C8B-B14F-4D97-AF65-F5344CB8AC3E}">
        <p14:creationId xmlns:p14="http://schemas.microsoft.com/office/powerpoint/2010/main" val="13611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F8DDD3-4F8F-7243-9B7A-E41D06178FFA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CD8ACEB-4AED-B3C1-EB94-DB5C56D4C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83538"/>
              </p:ext>
            </p:extLst>
          </p:nvPr>
        </p:nvGraphicFramePr>
        <p:xfrm>
          <a:off x="1861456" y="1831518"/>
          <a:ext cx="6607629" cy="319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042">
                  <a:extLst>
                    <a:ext uri="{9D8B030D-6E8A-4147-A177-3AD203B41FA5}">
                      <a16:colId xmlns:a16="http://schemas.microsoft.com/office/drawing/2014/main" val="3419102307"/>
                    </a:ext>
                  </a:extLst>
                </a:gridCol>
                <a:gridCol w="3298587">
                  <a:extLst>
                    <a:ext uri="{9D8B030D-6E8A-4147-A177-3AD203B41FA5}">
                      <a16:colId xmlns:a16="http://schemas.microsoft.com/office/drawing/2014/main" val="2775258785"/>
                    </a:ext>
                  </a:extLst>
                </a:gridCol>
              </a:tblGrid>
              <a:tr h="532947">
                <a:tc>
                  <a:txBody>
                    <a:bodyPr/>
                    <a:lstStyle/>
                    <a:p>
                      <a:r>
                        <a:rPr lang="en-US" dirty="0"/>
                        <a:t>Funding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6542"/>
                  </a:ext>
                </a:extLst>
              </a:tr>
              <a:tr h="532947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21869"/>
                  </a:ext>
                </a:extLst>
              </a:tr>
              <a:tr h="532947">
                <a:tc>
                  <a:txBody>
                    <a:bodyPr/>
                    <a:lstStyle/>
                    <a:p>
                      <a:r>
                        <a:rPr lang="en-US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$118,000.00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19304"/>
                  </a:ext>
                </a:extLst>
              </a:tr>
              <a:tr h="532947">
                <a:tc>
                  <a:txBody>
                    <a:bodyPr/>
                    <a:lstStyle/>
                    <a:p>
                      <a:r>
                        <a:rPr lang="en-US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51777"/>
                  </a:ext>
                </a:extLst>
              </a:tr>
              <a:tr h="532947">
                <a:tc>
                  <a:txBody>
                    <a:bodyPr/>
                    <a:lstStyle/>
                    <a:p>
                      <a:r>
                        <a:rPr lang="en-US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$128,000.00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441679"/>
                  </a:ext>
                </a:extLst>
              </a:tr>
              <a:tr h="532947">
                <a:tc>
                  <a:txBody>
                    <a:bodyPr/>
                    <a:lstStyle/>
                    <a:p>
                      <a:r>
                        <a:rPr lang="en-US" dirty="0"/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620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387B87-380A-E446-9DC1-1B7BAECF587E}"/>
              </a:ext>
            </a:extLst>
          </p:cNvPr>
          <p:cNvSpPr txBox="1"/>
          <p:nvPr/>
        </p:nvSpPr>
        <p:spPr>
          <a:xfrm>
            <a:off x="1076327" y="331788"/>
            <a:ext cx="1018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COGS Historical Funding for RSOs</a:t>
            </a:r>
          </a:p>
        </p:txBody>
      </p:sp>
    </p:spTree>
    <p:extLst>
      <p:ext uri="{BB962C8B-B14F-4D97-AF65-F5344CB8AC3E}">
        <p14:creationId xmlns:p14="http://schemas.microsoft.com/office/powerpoint/2010/main" val="401580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5822" y="0"/>
            <a:ext cx="12180356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60479" y="6723101"/>
            <a:ext cx="30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  <a:ea typeface="Abraham Lincoln" pitchFamily="2" charset="0"/>
                <a:cs typeface="+mn-cs"/>
              </a:rPr>
              <a:t>Slide 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Abraham Lincoln" pitchFamily="2" charset="0"/>
                <a:cs typeface="+mn-cs"/>
              </a:rPr>
              <a:t>xof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  <a:ea typeface="Abraham Lincoln" pitchFamily="2" charset="0"/>
                <a:cs typeface="+mn-cs"/>
              </a:rPr>
              <a:t> x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  <a:ea typeface="Abraham Lincoln" pitchFamily="2" charset="0"/>
                <a:cs typeface="+mn-cs"/>
              </a:rPr>
              <a:t> </a:t>
            </a:r>
            <a:endParaRPr kumimoji="0" lang="en-US" sz="2400" b="0" i="0" u="sng" strike="noStrike" kern="1200" cap="none" spc="0" normalizeH="0" baseline="-2500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venir Next" panose="020B0503020202020204" pitchFamily="34" charset="0"/>
              <a:ea typeface="Abraham Lincoln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E714A-3922-2C49-9B0E-EA0182CE5D70}"/>
              </a:ext>
            </a:extLst>
          </p:cNvPr>
          <p:cNvSpPr txBox="1"/>
          <p:nvPr/>
        </p:nvSpPr>
        <p:spPr>
          <a:xfrm>
            <a:off x="1972235" y="102918"/>
            <a:ext cx="814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82F40"/>
                </a:solidFill>
                <a:latin typeface="Avenir Next" panose="020B0503020202020204" pitchFamily="34" charset="0"/>
              </a:rPr>
              <a:t>Examples of Events Funded for RSOs:</a:t>
            </a:r>
            <a:endParaRPr lang="en-PA" sz="4000" dirty="0">
              <a:solidFill>
                <a:srgbClr val="782F40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187BC-A0F6-B44A-B75E-23AEDF671B5A}"/>
              </a:ext>
            </a:extLst>
          </p:cNvPr>
          <p:cNvSpPr txBox="1"/>
          <p:nvPr/>
        </p:nvSpPr>
        <p:spPr>
          <a:xfrm>
            <a:off x="205031" y="1881301"/>
            <a:ext cx="3652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Indian Student Association of Tallahassee (INSAT) Holi Event: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Attendance: 250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A" dirty="0"/>
          </a:p>
          <a:p>
            <a:endParaRPr lang="en-P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1EDE1-DC6B-D54F-8142-A7C473E32338}"/>
              </a:ext>
            </a:extLst>
          </p:cNvPr>
          <p:cNvSpPr txBox="1"/>
          <p:nvPr/>
        </p:nvSpPr>
        <p:spPr>
          <a:xfrm>
            <a:off x="205031" y="3216933"/>
            <a:ext cx="468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Lecture Series hosted by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Counseling and School Psychology Students Helping to Advocate, Organize and Serve (CHAOS at FSU)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/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Attendance: 30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A" dirty="0"/>
          </a:p>
          <a:p>
            <a:endParaRPr lang="en-P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2F166-10AC-3945-836E-02EBA7CD5C53}"/>
              </a:ext>
            </a:extLst>
          </p:cNvPr>
          <p:cNvSpPr txBox="1"/>
          <p:nvPr/>
        </p:nvSpPr>
        <p:spPr>
          <a:xfrm>
            <a:off x="146104" y="1106908"/>
            <a:ext cx="742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82F40"/>
                </a:solidFill>
                <a:latin typeface="Avenir Next" panose="020B0503020202020204" pitchFamily="34" charset="0"/>
              </a:rPr>
              <a:t>Past Events</a:t>
            </a:r>
            <a:endParaRPr lang="en-PA" sz="4000" dirty="0">
              <a:solidFill>
                <a:srgbClr val="782F40"/>
              </a:solidFill>
              <a:latin typeface="Avenir Next" panose="020B0503020202020204" pitchFamily="34" charset="0"/>
            </a:endParaRPr>
          </a:p>
        </p:txBody>
      </p:sp>
      <p:pic>
        <p:nvPicPr>
          <p:cNvPr id="16" name="Picture 1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4D0EDAE-8EBA-2F4D-A5AF-6DC2F76FB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6510"/>
          <a:stretch/>
        </p:blipFill>
        <p:spPr>
          <a:xfrm>
            <a:off x="5560793" y="1416939"/>
            <a:ext cx="5269606" cy="2066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9B721C-AD77-1B4B-9939-66440EC7E9FE}"/>
              </a:ext>
            </a:extLst>
          </p:cNvPr>
          <p:cNvSpPr txBox="1"/>
          <p:nvPr/>
        </p:nvSpPr>
        <p:spPr>
          <a:xfrm>
            <a:off x="188042" y="4860501"/>
            <a:ext cx="468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Hispanic Graduate Student Association </a:t>
            </a:r>
            <a:r>
              <a:rPr lang="en-US" dirty="0" err="1"/>
              <a:t>Cinnehassee</a:t>
            </a:r>
            <a:r>
              <a:rPr lang="en-US" dirty="0"/>
              <a:t> Film Festival: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Attendance: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(over 4 films shown)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A" dirty="0"/>
          </a:p>
          <a:p>
            <a:endParaRPr lang="en-PA" dirty="0"/>
          </a:p>
        </p:txBody>
      </p:sp>
      <p:pic>
        <p:nvPicPr>
          <p:cNvPr id="3" name="Picture 2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FCD2031A-07F0-8D4E-BEE9-EF308A3EF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63" y="4000046"/>
            <a:ext cx="3779668" cy="21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71228A-D2A1-BA4E-9F86-7D357A4C252B}"/>
              </a:ext>
            </a:extLst>
          </p:cNvPr>
          <p:cNvSpPr/>
          <p:nvPr/>
        </p:nvSpPr>
        <p:spPr>
          <a:xfrm rot="10800000">
            <a:off x="5822" y="0"/>
            <a:ext cx="12180356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76A8D8A-09B5-BC4D-B164-15C592DC101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90901"/>
          <a:ext cx="822477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997">
                  <a:extLst>
                    <a:ext uri="{9D8B030D-6E8A-4147-A177-3AD203B41FA5}">
                      <a16:colId xmlns:a16="http://schemas.microsoft.com/office/drawing/2014/main" val="3419102307"/>
                    </a:ext>
                  </a:extLst>
                </a:gridCol>
                <a:gridCol w="2708476">
                  <a:extLst>
                    <a:ext uri="{9D8B030D-6E8A-4147-A177-3AD203B41FA5}">
                      <a16:colId xmlns:a16="http://schemas.microsoft.com/office/drawing/2014/main" val="2775258785"/>
                    </a:ext>
                  </a:extLst>
                </a:gridCol>
                <a:gridCol w="2604304">
                  <a:extLst>
                    <a:ext uri="{9D8B030D-6E8A-4147-A177-3AD203B41FA5}">
                      <a16:colId xmlns:a16="http://schemas.microsoft.com/office/drawing/2014/main" val="995936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2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1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5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44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6204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E148168-A0AF-5396-41F0-2798CB8F2FA9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4469863"/>
          <a:ext cx="82479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573">
                  <a:extLst>
                    <a:ext uri="{9D8B030D-6E8A-4147-A177-3AD203B41FA5}">
                      <a16:colId xmlns:a16="http://schemas.microsoft.com/office/drawing/2014/main" val="3500611501"/>
                    </a:ext>
                  </a:extLst>
                </a:gridCol>
                <a:gridCol w="2696901">
                  <a:extLst>
                    <a:ext uri="{9D8B030D-6E8A-4147-A177-3AD203B41FA5}">
                      <a16:colId xmlns:a16="http://schemas.microsoft.com/office/drawing/2014/main" val="1165161407"/>
                    </a:ext>
                  </a:extLst>
                </a:gridCol>
                <a:gridCol w="2627454">
                  <a:extLst>
                    <a:ext uri="{9D8B030D-6E8A-4147-A177-3AD203B41FA5}">
                      <a16:colId xmlns:a16="http://schemas.microsoft.com/office/drawing/2014/main" val="781602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Funding/student/conference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2021-22 (And prior)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7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Attendance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2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 Grant 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4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 Grant (Int.)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442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8CB711-CE1E-784F-8E2C-5F35AC7F112B}"/>
              </a:ext>
            </a:extLst>
          </p:cNvPr>
          <p:cNvSpPr txBox="1"/>
          <p:nvPr/>
        </p:nvSpPr>
        <p:spPr>
          <a:xfrm>
            <a:off x="435426" y="48765"/>
            <a:ext cx="10938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COGS Historical Funding for Conferences</a:t>
            </a:r>
          </a:p>
        </p:txBody>
      </p:sp>
    </p:spTree>
    <p:extLst>
      <p:ext uri="{BB962C8B-B14F-4D97-AF65-F5344CB8AC3E}">
        <p14:creationId xmlns:p14="http://schemas.microsoft.com/office/powerpoint/2010/main" val="67184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6B737D-61F8-5A41-8368-98DDD8AD13C7}"/>
              </a:ext>
            </a:extLst>
          </p:cNvPr>
          <p:cNvSpPr/>
          <p:nvPr/>
        </p:nvSpPr>
        <p:spPr>
          <a:xfrm rot="10800000">
            <a:off x="-48544" y="0"/>
            <a:ext cx="12240544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5A6A-F7E2-3161-4941-DE7546BE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612"/>
            <a:ext cx="8633476" cy="473324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During the 2021-22 funding period, </a:t>
            </a:r>
            <a:r>
              <a:rPr lang="en-US" sz="2400" b="1" dirty="0">
                <a:latin typeface="Avenir Next" panose="020B0503020202020204" pitchFamily="34" charset="0"/>
              </a:rPr>
              <a:t>378</a:t>
            </a:r>
            <a:r>
              <a:rPr lang="en-US" sz="2400" dirty="0">
                <a:latin typeface="Avenir Next" panose="020B0503020202020204" pitchFamily="34" charset="0"/>
              </a:rPr>
              <a:t> graduate students received Presentation grants (US and Int.) and </a:t>
            </a:r>
            <a:r>
              <a:rPr lang="en-US" sz="2400" b="1" dirty="0">
                <a:latin typeface="Avenir Next" panose="020B0503020202020204" pitchFamily="34" charset="0"/>
              </a:rPr>
              <a:t>91</a:t>
            </a:r>
            <a:r>
              <a:rPr lang="en-US" sz="2400" dirty="0">
                <a:latin typeface="Avenir Next" panose="020B0503020202020204" pitchFamily="34" charset="0"/>
              </a:rPr>
              <a:t> graduate students received Attendance grants. 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So far, during the 2022-23 funding period, </a:t>
            </a:r>
            <a:r>
              <a:rPr lang="en-US" sz="2400" b="1" dirty="0">
                <a:latin typeface="Avenir Next" panose="020B0503020202020204" pitchFamily="34" charset="0"/>
              </a:rPr>
              <a:t>172</a:t>
            </a:r>
            <a:r>
              <a:rPr lang="en-US" sz="2400" dirty="0">
                <a:latin typeface="Avenir Next" panose="020B0503020202020204" pitchFamily="34" charset="0"/>
              </a:rPr>
              <a:t> graduate students have received Presentation grants (US and Int.) and </a:t>
            </a:r>
            <a:r>
              <a:rPr lang="en-US" sz="2400" b="1" dirty="0">
                <a:latin typeface="Avenir Next" panose="020B0503020202020204" pitchFamily="34" charset="0"/>
              </a:rPr>
              <a:t>90</a:t>
            </a:r>
            <a:r>
              <a:rPr lang="en-US" sz="2400" dirty="0">
                <a:latin typeface="Avenir Next" panose="020B0503020202020204" pitchFamily="34" charset="0"/>
              </a:rPr>
              <a:t> graduate students have received Attendance grants.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This is an increase of 300% for Presentation grants and 900% for Attendance grants, over the same time frame in the 2021-22 funding cycle. 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This increase can be attributed to both the increase in funds and individual allocation and to increased mobility post-Covid.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7A90F-AEAD-E449-A699-7E20E2265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b="34422"/>
          <a:stretch/>
        </p:blipFill>
        <p:spPr>
          <a:xfrm rot="16704238">
            <a:off x="7335108" y="1100887"/>
            <a:ext cx="6060975" cy="5066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B99AA-1600-1C4F-8310-01C7BD124F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76" y="2108618"/>
            <a:ext cx="3842767" cy="2640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9E955-E0C9-4445-AAC0-FB1B8AE9E399}"/>
              </a:ext>
            </a:extLst>
          </p:cNvPr>
          <p:cNvSpPr txBox="1"/>
          <p:nvPr/>
        </p:nvSpPr>
        <p:spPr>
          <a:xfrm>
            <a:off x="1137942" y="299134"/>
            <a:ext cx="1018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Conference Grants Utilization</a:t>
            </a:r>
          </a:p>
        </p:txBody>
      </p:sp>
    </p:spTree>
    <p:extLst>
      <p:ext uri="{BB962C8B-B14F-4D97-AF65-F5344CB8AC3E}">
        <p14:creationId xmlns:p14="http://schemas.microsoft.com/office/powerpoint/2010/main" val="50378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DFFC5B-8010-A442-8AC3-8F1246E137F8}"/>
              </a:ext>
            </a:extLst>
          </p:cNvPr>
          <p:cNvSpPr/>
          <p:nvPr/>
        </p:nvSpPr>
        <p:spPr>
          <a:xfrm rot="10800000">
            <a:off x="-48544" y="0"/>
            <a:ext cx="12240544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3A2E4-7406-92C3-4D20-540AE89A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venir Next" panose="020B0503020202020204" pitchFamily="34" charset="0"/>
              </a:rPr>
              <a:t>Conference registration fees can range from $100-200 to over $1,000.</a:t>
            </a:r>
          </a:p>
          <a:p>
            <a:r>
              <a:rPr lang="en-US" dirty="0">
                <a:latin typeface="Avenir Next" panose="020B0503020202020204" pitchFamily="34" charset="0"/>
              </a:rPr>
              <a:t>This does not include travel and lodging.</a:t>
            </a:r>
          </a:p>
          <a:p>
            <a:r>
              <a:rPr lang="en-US" dirty="0">
                <a:latin typeface="Avenir Next" panose="020B0503020202020204" pitchFamily="34" charset="0"/>
              </a:rPr>
              <a:t>A single conference for a single graduate student can cost as high as $3,000</a:t>
            </a:r>
          </a:p>
          <a:p>
            <a:r>
              <a:rPr lang="en-US" dirty="0">
                <a:latin typeface="Avenir Next" panose="020B0503020202020204" pitchFamily="34" charset="0"/>
              </a:rPr>
              <a:t>Sources of funding: COGS, Departments, Mentor and self funding. </a:t>
            </a:r>
          </a:p>
          <a:p>
            <a:r>
              <a:rPr lang="en-US" dirty="0">
                <a:latin typeface="Avenir Next" panose="020B0503020202020204" pitchFamily="34" charset="0"/>
              </a:rPr>
              <a:t>The utilization percentage of those funding sources greatly varies across departments and is directly tied to the funding of the departments and the mentor.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D8990-2430-344E-9972-60CDB56979EB}"/>
              </a:ext>
            </a:extLst>
          </p:cNvPr>
          <p:cNvSpPr txBox="1"/>
          <p:nvPr/>
        </p:nvSpPr>
        <p:spPr>
          <a:xfrm>
            <a:off x="1137942" y="299134"/>
            <a:ext cx="1018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Conference Costs</a:t>
            </a:r>
          </a:p>
        </p:txBody>
      </p:sp>
    </p:spTree>
    <p:extLst>
      <p:ext uri="{BB962C8B-B14F-4D97-AF65-F5344CB8AC3E}">
        <p14:creationId xmlns:p14="http://schemas.microsoft.com/office/powerpoint/2010/main" val="398908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0D8345-C5FE-4648-9188-0B079589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t="23355" r="26210" b="6029"/>
          <a:stretch/>
        </p:blipFill>
        <p:spPr>
          <a:xfrm>
            <a:off x="-2953280" y="48371"/>
            <a:ext cx="4127156" cy="70927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CEB888">
                  <a:alpha val="28000"/>
                </a:srgbClr>
              </a:gs>
              <a:gs pos="10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6327" y="331788"/>
            <a:ext cx="1111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Main Concerns for Graduate Students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F03752-56BB-394D-B828-0740FAB9F7C4}"/>
              </a:ext>
            </a:extLst>
          </p:cNvPr>
          <p:cNvSpPr txBox="1">
            <a:spLocks/>
          </p:cNvSpPr>
          <p:nvPr/>
        </p:nvSpPr>
        <p:spPr>
          <a:xfrm>
            <a:off x="1173875" y="1538535"/>
            <a:ext cx="103867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Retention: Do students have the support they need from the moment they enter to university? Some do, some don’t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International Student Concerns: initial housing for their family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TA Concerns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TAs are not students, but they are not faculty, don’t have as much support as faculty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Money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" panose="020B0503020202020204" pitchFamily="34" charset="0"/>
              </a:rPr>
              <a:t>Stipends, Fees, Health Insurance costs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Costs for Research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Avenir Next" panose="020B0503020202020204" pitchFamily="34" charset="0"/>
              </a:rPr>
              <a:t>Work-Research balance – balancing TA or other work while completing research</a:t>
            </a:r>
          </a:p>
          <a:p>
            <a:pPr lvl="2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venir Next" panose="020B0503020202020204" pitchFamily="34" charset="0"/>
              </a:rPr>
              <a:t>Conference costs</a:t>
            </a:r>
          </a:p>
          <a:p>
            <a:pPr marL="914400" lvl="2" indent="0">
              <a:spcBef>
                <a:spcPts val="1000"/>
              </a:spcBef>
              <a:buNone/>
              <a:defRPr/>
            </a:pPr>
            <a:endParaRPr lang="en-US" dirty="0">
              <a:solidFill>
                <a:sysClr val="windowText" lastClr="000000"/>
              </a:solidFill>
              <a:latin typeface="Avenir Next" panose="020B0503020202020204" pitchFamily="34" charset="0"/>
            </a:endParaRPr>
          </a:p>
          <a:p>
            <a:pPr marL="914400" lvl="2" indent="0">
              <a:spcBef>
                <a:spcPts val="1000"/>
              </a:spcBef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3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726942BF4E40B9B824DAEE959E5F" ma:contentTypeVersion="2" ma:contentTypeDescription="Create a new document." ma:contentTypeScope="" ma:versionID="7659ea6266f77d66c48afcdf0bc8abfe">
  <xsd:schema xmlns:xsd="http://www.w3.org/2001/XMLSchema" xmlns:xs="http://www.w3.org/2001/XMLSchema" xmlns:p="http://schemas.microsoft.com/office/2006/metadata/properties" xmlns:ns2="3bf62f6c-037a-403d-b067-2327e5c45eb6" targetNamespace="http://schemas.microsoft.com/office/2006/metadata/properties" ma:root="true" ma:fieldsID="a6a50e7f62bd28d77576309dc6f970d8" ns2:_="">
    <xsd:import namespace="3bf62f6c-037a-403d-b067-2327e5c45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62f6c-037a-403d-b067-2327e5c45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203417-FA23-4C0C-BC0C-E5675070C000}"/>
</file>

<file path=customXml/itemProps2.xml><?xml version="1.0" encoding="utf-8"?>
<ds:datastoreItem xmlns:ds="http://schemas.openxmlformats.org/officeDocument/2006/customXml" ds:itemID="{5FD13FF5-11EB-4254-A4DB-D51214E864DD}"/>
</file>

<file path=customXml/itemProps3.xml><?xml version="1.0" encoding="utf-8"?>
<ds:datastoreItem xmlns:ds="http://schemas.openxmlformats.org/officeDocument/2006/customXml" ds:itemID="{944F5A42-32B5-4B44-B9DF-BA26363EB311}"/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658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AppleGothic</vt:lpstr>
      <vt:lpstr>Arial</vt:lpstr>
      <vt:lpstr>Avenir Next</vt:lpstr>
      <vt:lpstr>Baskerville Old Face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Reyes</dc:creator>
  <cp:lastModifiedBy>Jorge Galeano Cabral</cp:lastModifiedBy>
  <cp:revision>98</cp:revision>
  <cp:lastPrinted>2019-06-24T22:04:50Z</cp:lastPrinted>
  <dcterms:created xsi:type="dcterms:W3CDTF">2018-09-11T15:11:37Z</dcterms:created>
  <dcterms:modified xsi:type="dcterms:W3CDTF">2022-11-05T02:49:35Z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0x010100B256726942BF4E40B9B824DAEE959E5F</vt:lpwstr>
  </property>
</Properties>
</file>